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6" r:id="rId3"/>
    <p:sldId id="257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3" d="100"/>
          <a:sy n="83" d="100"/>
        </p:scale>
        <p:origin x="68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57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12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3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0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64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22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1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01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4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3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9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5B0123F-9A41-4FE5-B070-3B947654A6A5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DE215A3-AD20-4354-A741-C735766B78B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49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55859" y="201725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S</a:t>
            </a: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urs</a:t>
            </a: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 Saints-C</a:t>
            </a:r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urs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Bickfaya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3506" y="214629"/>
            <a:ext cx="3057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Année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Académique </a:t>
            </a:r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Matière:Chimie</a:t>
            </a:r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Classe: </a:t>
            </a:r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S1G</a:t>
            </a:r>
            <a:endParaRPr lang="fr-F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</a:t>
            </a:r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Octobre -2024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"/>
            <a:ext cx="6287069" cy="31363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355860" y="2000699"/>
            <a:ext cx="5417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Collège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SSCC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Bickfaya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5860" y="3827286"/>
            <a:ext cx="8238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Chapitre1-:Structure de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l’atome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(configuration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électronique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9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Suite du chap:1-Configuration </a:t>
            </a:r>
            <a:r>
              <a:rPr lang="en-US" dirty="0" err="1" smtClean="0"/>
              <a:t>électronique</a:t>
            </a:r>
            <a:r>
              <a:rPr lang="en-US" dirty="0" smtClean="0"/>
              <a:t> d’un </a:t>
            </a:r>
            <a:r>
              <a:rPr lang="en-US" dirty="0" err="1" smtClean="0"/>
              <a:t>atome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Objectifs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/>
              <a:t>Comment </a:t>
            </a:r>
            <a:r>
              <a:rPr lang="en-US" dirty="0" err="1" smtClean="0"/>
              <a:t>répartir</a:t>
            </a:r>
            <a:r>
              <a:rPr lang="en-US" dirty="0" smtClean="0"/>
              <a:t> les </a:t>
            </a:r>
            <a:r>
              <a:rPr lang="en-US" dirty="0" err="1" smtClean="0"/>
              <a:t>électrons</a:t>
            </a:r>
            <a:r>
              <a:rPr lang="en-US" dirty="0" smtClean="0"/>
              <a:t> sur les </a:t>
            </a:r>
            <a:r>
              <a:rPr lang="en-US" dirty="0" err="1" smtClean="0"/>
              <a:t>niveaux</a:t>
            </a:r>
            <a:r>
              <a:rPr lang="en-US" dirty="0" smtClean="0"/>
              <a:t> et sous </a:t>
            </a:r>
            <a:r>
              <a:rPr lang="en-US" dirty="0" err="1" smtClean="0"/>
              <a:t>niveaux</a:t>
            </a:r>
            <a:r>
              <a:rPr lang="en-US" dirty="0" smtClean="0"/>
              <a:t> </a:t>
            </a:r>
            <a:r>
              <a:rPr lang="en-US" dirty="0" err="1" smtClean="0"/>
              <a:t>énergetiques</a:t>
            </a:r>
            <a:r>
              <a:rPr lang="en-US" dirty="0" smtClean="0"/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smtClean="0"/>
              <a:t>Savoir </a:t>
            </a:r>
            <a:r>
              <a:rPr lang="en-US" dirty="0" err="1" smtClean="0"/>
              <a:t>appliquer</a:t>
            </a:r>
            <a:r>
              <a:rPr lang="en-US" dirty="0" smtClean="0"/>
              <a:t> la </a:t>
            </a:r>
            <a:r>
              <a:rPr lang="en-US" dirty="0" err="1" smtClean="0"/>
              <a:t>règle</a:t>
            </a:r>
            <a:r>
              <a:rPr lang="en-US" dirty="0" smtClean="0"/>
              <a:t> de </a:t>
            </a:r>
            <a:r>
              <a:rPr lang="en-US" dirty="0" err="1" smtClean="0"/>
              <a:t>Klechkowski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903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nde - Le cortège électronique - 2 - Configuration électroniqu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264.5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0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336350"/>
              </p:ext>
            </p:extLst>
          </p:nvPr>
        </p:nvGraphicFramePr>
        <p:xfrm>
          <a:off x="865043" y="246207"/>
          <a:ext cx="4552706" cy="641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4533723" imgH="6415677" progId="Acrobat.Document.DC">
                  <p:embed/>
                </p:oleObj>
              </mc:Choice>
              <mc:Fallback>
                <p:oleObj name="Acrobat Document" r:id="rId3" imgW="4533723" imgH="641567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5043" y="246207"/>
                        <a:ext cx="4552706" cy="6415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746252"/>
              </p:ext>
            </p:extLst>
          </p:nvPr>
        </p:nvGraphicFramePr>
        <p:xfrm>
          <a:off x="5298498" y="514061"/>
          <a:ext cx="6415088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5" imgW="6415686" imgH="4533529" progId="Acrobat.Document.DC">
                  <p:embed/>
                </p:oleObj>
              </mc:Choice>
              <mc:Fallback>
                <p:oleObj name="Acrobat Document" r:id="rId5" imgW="6415686" imgH="453352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98498" y="514061"/>
                        <a:ext cx="6415088" cy="45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6527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00100" y="536331"/>
                <a:ext cx="9566031" cy="5698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2400" dirty="0" smtClean="0"/>
                  <a:t>Ecrire la configuration </a:t>
                </a:r>
                <a:r>
                  <a:rPr lang="en-GB" sz="2400" dirty="0" err="1" smtClean="0"/>
                  <a:t>électronique</a:t>
                </a:r>
                <a:r>
                  <a:rPr lang="en-GB" sz="2400" dirty="0" smtClean="0"/>
                  <a:t> de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𝐶𝑎</m:t>
                        </m:r>
                      </m:e>
                    </m:sPre>
                  </m:oMath>
                </a14:m>
                <a:r>
                  <a:rPr lang="en-GB" sz="2400" dirty="0" smtClean="0"/>
                  <a:t>  , 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26</m:t>
                        </m:r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sup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𝐹𝑒</m:t>
                        </m:r>
                      </m:e>
                    </m:sPre>
                  </m:oMath>
                </a14:m>
                <a:r>
                  <a:rPr lang="en-US" sz="2400" dirty="0" smtClean="0"/>
                  <a:t>   </a:t>
                </a:r>
              </a:p>
              <a:p>
                <a:r>
                  <a:rPr lang="en-GB" sz="2400" dirty="0" smtClean="0"/>
                  <a:t> Z=20   Z=</a:t>
                </a:r>
                <a:r>
                  <a:rPr lang="en-GB" sz="2400" dirty="0" err="1" smtClean="0"/>
                  <a:t>numéro</a:t>
                </a:r>
                <a:r>
                  <a:rPr lang="en-GB" sz="2400" dirty="0" smtClean="0"/>
                  <a:t> </a:t>
                </a:r>
                <a:r>
                  <a:rPr lang="en-GB" sz="2400" dirty="0" err="1" smtClean="0"/>
                  <a:t>atomique</a:t>
                </a:r>
                <a:r>
                  <a:rPr lang="en-GB" sz="2400" dirty="0" smtClean="0"/>
                  <a:t>=</a:t>
                </a:r>
                <a:r>
                  <a:rPr lang="en-GB" sz="2400" dirty="0" err="1" smtClean="0"/>
                  <a:t>nombre</a:t>
                </a:r>
                <a:r>
                  <a:rPr lang="en-GB" sz="2400" dirty="0" smtClean="0"/>
                  <a:t> de protons. Vu la </a:t>
                </a:r>
                <a:r>
                  <a:rPr lang="en-GB" sz="2400" dirty="0" err="1" smtClean="0"/>
                  <a:t>neutralité</a:t>
                </a:r>
                <a:r>
                  <a:rPr lang="en-GB" sz="2400" dirty="0" smtClean="0"/>
                  <a:t> de </a:t>
                </a:r>
                <a:r>
                  <a:rPr lang="en-GB" sz="2400" dirty="0" err="1" smtClean="0"/>
                  <a:t>l’atome</a:t>
                </a:r>
                <a:r>
                  <a:rPr lang="en-GB" sz="2400" dirty="0" smtClean="0"/>
                  <a:t> le </a:t>
                </a:r>
                <a:r>
                  <a:rPr lang="en-GB" sz="2400" dirty="0" err="1" smtClean="0"/>
                  <a:t>nombre</a:t>
                </a:r>
                <a:r>
                  <a:rPr lang="en-GB" sz="2400" dirty="0" smtClean="0"/>
                  <a:t> de protons </a:t>
                </a:r>
                <a:r>
                  <a:rPr lang="en-GB" sz="2400" dirty="0" err="1" smtClean="0"/>
                  <a:t>est</a:t>
                </a:r>
                <a:r>
                  <a:rPr lang="en-GB" sz="2400" dirty="0" smtClean="0"/>
                  <a:t> </a:t>
                </a:r>
                <a:r>
                  <a:rPr lang="en-GB" sz="2400" dirty="0" err="1" smtClean="0"/>
                  <a:t>égal</a:t>
                </a:r>
                <a:r>
                  <a:rPr lang="en-GB" sz="2400" dirty="0"/>
                  <a:t> </a:t>
                </a:r>
                <a:r>
                  <a:rPr lang="en-GB" sz="2400" dirty="0" smtClean="0"/>
                  <a:t>à </a:t>
                </a:r>
                <a:r>
                  <a:rPr lang="en-GB" sz="2400" dirty="0" err="1" smtClean="0"/>
                  <a:t>celui</a:t>
                </a:r>
                <a:r>
                  <a:rPr lang="en-GB" sz="2400" dirty="0" smtClean="0"/>
                  <a:t> des </a:t>
                </a:r>
                <a:r>
                  <a:rPr lang="en-GB" sz="2400" dirty="0" err="1" smtClean="0"/>
                  <a:t>électrons</a:t>
                </a:r>
                <a:r>
                  <a:rPr lang="en-GB" sz="2400" dirty="0" smtClean="0"/>
                  <a:t> =20  </a:t>
                </a:r>
                <a:r>
                  <a:rPr lang="en-GB" sz="2400" dirty="0" err="1" smtClean="0"/>
                  <a:t>alors</a:t>
                </a:r>
                <a:r>
                  <a:rPr lang="en-GB" sz="2400" dirty="0" smtClean="0"/>
                  <a:t> la configuration </a:t>
                </a:r>
                <a:r>
                  <a:rPr lang="en-GB" sz="2400" dirty="0" err="1" smtClean="0"/>
                  <a:t>électronique</a:t>
                </a:r>
                <a:r>
                  <a:rPr lang="en-GB" sz="2400" dirty="0" smtClean="0"/>
                  <a:t> de Ca </a:t>
                </a:r>
                <a:r>
                  <a:rPr lang="en-GB" sz="2400" dirty="0" err="1" smtClean="0"/>
                  <a:t>s’écrit</a:t>
                </a:r>
                <a:r>
                  <a:rPr lang="en-GB" sz="2400" dirty="0" smtClean="0"/>
                  <a:t> :</a:t>
                </a:r>
              </a:p>
              <a:p>
                <a:r>
                  <a:rPr lang="en-GB" sz="2400" dirty="0" smtClean="0"/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 smtClean="0"/>
                  <a:t>,2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 smtClean="0"/>
                  <a:t>,2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GB" sz="2400" dirty="0" smtClean="0"/>
                  <a:t>,3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 smtClean="0"/>
                  <a:t>,3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GB" sz="2400" dirty="0" smtClean="0"/>
                  <a:t>,4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 smtClean="0"/>
                  <a:t> </a:t>
                </a:r>
              </a:p>
              <a:p>
                <a:endParaRPr lang="en-GB" sz="2400" dirty="0"/>
              </a:p>
              <a:p>
                <a:r>
                  <a:rPr lang="en-GB" sz="2400" dirty="0" smtClean="0"/>
                  <a:t>Et </a:t>
                </a:r>
                <a:r>
                  <a:rPr lang="en-GB" sz="2400" dirty="0" err="1" smtClean="0"/>
                  <a:t>celle</a:t>
                </a:r>
                <a:r>
                  <a:rPr lang="en-GB" sz="2400" dirty="0" smtClean="0"/>
                  <a:t> de Fe </a:t>
                </a:r>
                <a:r>
                  <a:rPr lang="en-GB" sz="2400" dirty="0" err="1" smtClean="0"/>
                  <a:t>est</a:t>
                </a:r>
                <a:r>
                  <a:rPr lang="en-GB" sz="2400" dirty="0" smtClean="0"/>
                  <a:t> :</a:t>
                </a:r>
                <a:endParaRPr lang="en-GB" sz="2400" dirty="0"/>
              </a:p>
              <a:p>
                <a:r>
                  <a:rPr lang="en-GB" sz="2400" dirty="0"/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,2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,2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GB" sz="2400" dirty="0"/>
                  <a:t>,3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,3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GB" sz="2400" dirty="0"/>
                  <a:t>,4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 smtClean="0"/>
                  <a:t>,3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GB" sz="2400" dirty="0" smtClean="0"/>
                  <a:t> (</a:t>
                </a:r>
                <a:r>
                  <a:rPr lang="en-GB" sz="2400" dirty="0" err="1" smtClean="0"/>
                  <a:t>couche</a:t>
                </a:r>
                <a:r>
                  <a:rPr lang="en-GB" sz="2400" dirty="0" smtClean="0"/>
                  <a:t> </a:t>
                </a:r>
                <a:r>
                  <a:rPr lang="en-GB" sz="2400" dirty="0" err="1" smtClean="0"/>
                  <a:t>externe</a:t>
                </a:r>
                <a:r>
                  <a:rPr lang="en-GB" sz="2400" dirty="0" smtClean="0"/>
                  <a:t> =</a:t>
                </a:r>
                <a:r>
                  <a:rPr lang="en-GB" sz="2400" dirty="0" err="1" smtClean="0"/>
                  <a:t>couche</a:t>
                </a:r>
                <a:r>
                  <a:rPr lang="en-GB" sz="2400" dirty="0" smtClean="0"/>
                  <a:t> de valence </a:t>
                </a:r>
                <a:r>
                  <a:rPr lang="en-GB" sz="2400" dirty="0" err="1" smtClean="0"/>
                  <a:t>est</a:t>
                </a:r>
                <a:r>
                  <a:rPr lang="en-GB" sz="2400" dirty="0" smtClean="0"/>
                  <a:t> 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 smtClean="0"/>
                  <a:t> )</a:t>
                </a:r>
              </a:p>
              <a:p>
                <a:endParaRPr lang="en-GB" sz="24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GB" sz="2400" dirty="0" err="1" smtClean="0"/>
                  <a:t>Ecrire</a:t>
                </a:r>
                <a:r>
                  <a:rPr lang="en-GB" sz="2400" dirty="0" smtClean="0"/>
                  <a:t> les configurations </a:t>
                </a:r>
                <a:r>
                  <a:rPr lang="en-GB" sz="2400" dirty="0" err="1" smtClean="0"/>
                  <a:t>électroniques</a:t>
                </a:r>
                <a:r>
                  <a:rPr lang="en-GB" sz="2400" dirty="0" smtClean="0"/>
                  <a:t> des  </a:t>
                </a:r>
                <a:r>
                  <a:rPr lang="en-GB" sz="2400" dirty="0" err="1" smtClean="0"/>
                  <a:t>atomes</a:t>
                </a:r>
                <a:r>
                  <a:rPr lang="en-GB" sz="2400" dirty="0" smtClean="0"/>
                  <a:t> ci-</a:t>
                </a:r>
                <a:r>
                  <a:rPr lang="en-GB" sz="2400" dirty="0" err="1" smtClean="0"/>
                  <a:t>dessous</a:t>
                </a:r>
                <a:r>
                  <a:rPr lang="en-GB" sz="2400" dirty="0" smtClean="0"/>
                  <a:t> </a:t>
                </a:r>
                <a:r>
                  <a:rPr lang="en-GB" sz="2400" dirty="0" err="1" smtClean="0"/>
                  <a:t>en</a:t>
                </a:r>
                <a:r>
                  <a:rPr lang="en-GB" sz="2400" dirty="0" smtClean="0"/>
                  <a:t> </a:t>
                </a:r>
                <a:r>
                  <a:rPr lang="en-GB" sz="2400" dirty="0" err="1" smtClean="0"/>
                  <a:t>utilisant</a:t>
                </a:r>
                <a:r>
                  <a:rPr lang="en-GB" sz="2400" dirty="0" smtClean="0"/>
                  <a:t> les couches K,L,M…</a:t>
                </a:r>
              </a:p>
              <a:p>
                <a:endParaRPr lang="en-GB" sz="2400" dirty="0" smtClean="0"/>
              </a:p>
              <a:p>
                <a:r>
                  <a:rPr lang="en-GB" sz="2400" dirty="0" smtClean="0"/>
                  <a:t>Pour Ca 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 smtClean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 smtClean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 smtClean="0"/>
              </a:p>
              <a:p>
                <a:endParaRPr lang="en-GB" sz="2400" dirty="0"/>
              </a:p>
              <a:p>
                <a:r>
                  <a:rPr lang="en-GB" sz="2400" dirty="0" smtClean="0"/>
                  <a:t>Pour Fe: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36331"/>
                <a:ext cx="9566031" cy="5698483"/>
              </a:xfrm>
              <a:prstGeom prst="rect">
                <a:avLst/>
              </a:prstGeom>
              <a:blipFill>
                <a:blip r:embed="rId2"/>
                <a:stretch>
                  <a:fillRect l="-956" t="-321" r="-701" b="-1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6157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</TotalTime>
  <Words>65</Words>
  <Application>Microsoft Office PowerPoint</Application>
  <PresentationFormat>Widescreen</PresentationFormat>
  <Paragraphs>24</Paragraphs>
  <Slides>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Calibri</vt:lpstr>
      <vt:lpstr>Calibri Light</vt:lpstr>
      <vt:lpstr>Cambria Math</vt:lpstr>
      <vt:lpstr>Times New Roman</vt:lpstr>
      <vt:lpstr>Wingdings</vt:lpstr>
      <vt:lpstr>Retrospect</vt:lpstr>
      <vt:lpstr>Adobe Acrobat Document</vt:lpstr>
      <vt:lpstr>PowerPoint Presentation</vt:lpstr>
      <vt:lpstr>Suite du chap:1-Configuration électronique d’un atome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Suite du chap:1-Configuration électronique d’un atome</dc:title>
  <dc:creator>HP</dc:creator>
  <cp:lastModifiedBy>USER</cp:lastModifiedBy>
  <cp:revision>14</cp:revision>
  <dcterms:created xsi:type="dcterms:W3CDTF">2020-08-24T09:26:23Z</dcterms:created>
  <dcterms:modified xsi:type="dcterms:W3CDTF">2024-10-01T06:40:24Z</dcterms:modified>
</cp:coreProperties>
</file>